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67" r:id="rId9"/>
    <p:sldId id="268" r:id="rId10"/>
    <p:sldId id="265" r:id="rId11"/>
    <p:sldId id="264" r:id="rId12"/>
  </p:sldIdLst>
  <p:sldSz cx="12192000" cy="6858000"/>
  <p:notesSz cx="6797675" cy="9928225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4FB22-A0A0-44E3-89C4-5188FA42F9C3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758F9-7511-489B-9C8E-590E08F50AA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325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446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517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566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441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110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772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955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700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692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50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475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F6E36-A3C3-4DF9-89C6-1B00973718B1}" type="datetimeFigureOut">
              <a:rPr lang="es-AR" smtClean="0"/>
              <a:t>18/1/2019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B5F6-921E-4DBF-A53D-0F1FE5CD54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779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8" y="1059912"/>
            <a:ext cx="9144000" cy="675249"/>
          </a:xfrm>
        </p:spPr>
        <p:txBody>
          <a:bodyPr>
            <a:noAutofit/>
          </a:bodyPr>
          <a:lstStyle/>
          <a:p>
            <a:r>
              <a:rPr lang="es-AR" sz="4400" b="1" dirty="0">
                <a:solidFill>
                  <a:srgbClr val="0070C0"/>
                </a:solidFill>
              </a:rPr>
              <a:t>PROPIEDAD</a:t>
            </a:r>
            <a:r>
              <a:rPr lang="es-AR" sz="4400" b="1" dirty="0" smtClean="0">
                <a:solidFill>
                  <a:srgbClr val="0070C0"/>
                </a:solidFill>
              </a:rPr>
              <a:t>: </a:t>
            </a:r>
            <a:r>
              <a:rPr lang="es-AR" sz="4400" b="1" dirty="0" err="1" smtClean="0">
                <a:solidFill>
                  <a:srgbClr val="0070C0"/>
                </a:solidFill>
              </a:rPr>
              <a:t>Billinghurst</a:t>
            </a:r>
            <a:r>
              <a:rPr lang="es-AR" sz="4400" b="1" dirty="0" smtClean="0">
                <a:solidFill>
                  <a:srgbClr val="0070C0"/>
                </a:solidFill>
              </a:rPr>
              <a:t> 572 6*B</a:t>
            </a:r>
            <a:endParaRPr lang="es-AR" sz="4400" b="1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5555" y="2197771"/>
            <a:ext cx="9572443" cy="1466547"/>
          </a:xfrm>
        </p:spPr>
        <p:txBody>
          <a:bodyPr>
            <a:normAutofit/>
          </a:bodyPr>
          <a:lstStyle/>
          <a:p>
            <a:r>
              <a:rPr lang="es-AR" dirty="0"/>
              <a:t>Como resultado de la evaluación hecha de las distintas variables que inciden en el valor de la propiedad a saber, ubicación antigüedad, costo de reposición, medios de transporte, conservación, distribución, entorno, superficie y valores de plaza, estimo que el valor de venta es</a:t>
            </a:r>
            <a:r>
              <a:rPr lang="es-AR" u="sng" dirty="0" smtClean="0"/>
              <a:t>: U$D 160000</a:t>
            </a:r>
            <a:endParaRPr lang="es-AR" u="sng" dirty="0"/>
          </a:p>
        </p:txBody>
      </p:sp>
      <p:pic>
        <p:nvPicPr>
          <p:cNvPr id="1026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199"/>
            <a:ext cx="2449902" cy="6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538376" y="376234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rgbClr val="C00000"/>
                </a:solidFill>
              </a:rPr>
              <a:t>VALOR DE COMERCIALIZACION</a:t>
            </a:r>
            <a:r>
              <a:rPr lang="es-AR" sz="3600" b="1" dirty="0" smtClean="0">
                <a:solidFill>
                  <a:srgbClr val="C00000"/>
                </a:solidFill>
              </a:rPr>
              <a:t>: U$D 165000</a:t>
            </a:r>
          </a:p>
          <a:p>
            <a:pPr algn="ctr"/>
            <a:r>
              <a:rPr lang="es-AR" sz="3600" b="1" smtClean="0">
                <a:solidFill>
                  <a:srgbClr val="C00000"/>
                </a:solidFill>
              </a:rPr>
              <a:t>CIENTO SESENTA Y CINCO MIL EEUU</a:t>
            </a:r>
            <a:endParaRPr lang="es-AR" sz="3600" b="1" dirty="0">
              <a:solidFill>
                <a:srgbClr val="C0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3025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4910" y="3564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solidFill>
                  <a:srgbClr val="FF0000"/>
                </a:solidFill>
              </a:rPr>
              <a:t>MAPA PROPIEDAD: </a:t>
            </a:r>
            <a:r>
              <a:rPr lang="en-US" sz="4000" b="1" u="sng" dirty="0" err="1" smtClean="0">
                <a:solidFill>
                  <a:srgbClr val="FF0000"/>
                </a:solidFill>
              </a:rPr>
              <a:t>Billinghurst</a:t>
            </a:r>
            <a:r>
              <a:rPr lang="en-US" sz="4000" b="1" u="sng" dirty="0" smtClean="0">
                <a:solidFill>
                  <a:srgbClr val="FF0000"/>
                </a:solidFill>
              </a:rPr>
              <a:t> 572 6* B</a:t>
            </a:r>
            <a:endParaRPr lang="en-US" sz="4000" b="1" u="sng" dirty="0">
              <a:solidFill>
                <a:srgbClr val="FF00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0" y="1383262"/>
            <a:ext cx="4077269" cy="392484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08" y="1383262"/>
            <a:ext cx="6688943" cy="3924848"/>
          </a:xfrm>
          <a:prstGeom prst="rect">
            <a:avLst/>
          </a:prstGeom>
        </p:spPr>
      </p:pic>
      <p:pic>
        <p:nvPicPr>
          <p:cNvPr id="6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3" y="58192"/>
            <a:ext cx="2708695" cy="7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3025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1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4132" y="1"/>
            <a:ext cx="10515600" cy="815926"/>
          </a:xfrm>
        </p:spPr>
        <p:txBody>
          <a:bodyPr>
            <a:normAutofit/>
          </a:bodyPr>
          <a:lstStyle/>
          <a:p>
            <a:pPr algn="ctr"/>
            <a:r>
              <a:rPr lang="es-AR" sz="4000" b="1" u="sng" dirty="0" smtClean="0">
                <a:solidFill>
                  <a:srgbClr val="FF0000"/>
                </a:solidFill>
              </a:rPr>
              <a:t>MAPA </a:t>
            </a:r>
            <a:r>
              <a:rPr lang="es-AR" sz="4000" b="1" u="sng" dirty="0" smtClean="0">
                <a:solidFill>
                  <a:srgbClr val="FF0000"/>
                </a:solidFill>
              </a:rPr>
              <a:t>COMPARABLES</a:t>
            </a:r>
            <a:endParaRPr lang="es-AR" sz="4000" b="1" u="sng" dirty="0">
              <a:solidFill>
                <a:srgbClr val="FF0000"/>
              </a:solidFill>
            </a:endParaRPr>
          </a:p>
        </p:txBody>
      </p:sp>
      <p:pic>
        <p:nvPicPr>
          <p:cNvPr id="3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7" y="126184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3025"/>
            <a:ext cx="12192000" cy="1704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74" y="769029"/>
            <a:ext cx="5666797" cy="44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2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6502" y="1055077"/>
            <a:ext cx="10515600" cy="1325563"/>
          </a:xfrm>
        </p:spPr>
        <p:txBody>
          <a:bodyPr/>
          <a:lstStyle/>
          <a:p>
            <a:pPr algn="ctr"/>
            <a:r>
              <a:rPr lang="es-AR" b="1" dirty="0"/>
              <a:t>ANALISIS COMPARATIVO DE MERCADO (ACM)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AR" dirty="0"/>
          </a:p>
          <a:p>
            <a:pPr marL="0" indent="0" algn="ctr">
              <a:buNone/>
            </a:pPr>
            <a:r>
              <a:rPr lang="es-AR" dirty="0"/>
              <a:t>Agente inmobiliario</a:t>
            </a:r>
          </a:p>
          <a:p>
            <a:pPr marL="0" indent="0" algn="ctr">
              <a:buNone/>
            </a:pPr>
            <a:r>
              <a:rPr lang="es-AR" dirty="0" smtClean="0"/>
              <a:t>Valeria </a:t>
            </a:r>
            <a:r>
              <a:rPr lang="es-AR" dirty="0" err="1" smtClean="0"/>
              <a:t>Lukovsky</a:t>
            </a:r>
            <a:r>
              <a:rPr lang="es-AR" dirty="0" smtClean="0"/>
              <a:t>(5411</a:t>
            </a:r>
            <a:r>
              <a:rPr lang="es-AR" dirty="0"/>
              <a:t>) </a:t>
            </a:r>
            <a:r>
              <a:rPr lang="es-AR" dirty="0" smtClean="0"/>
              <a:t>1556614700 valerial@remax.com.ar</a:t>
            </a:r>
            <a:endParaRPr lang="es-AR" dirty="0"/>
          </a:p>
          <a:p>
            <a:pPr marL="0" indent="0" algn="ctr">
              <a:buNone/>
            </a:pPr>
            <a:r>
              <a:rPr lang="es-AR" dirty="0"/>
              <a:t>www.remax.com.ar</a:t>
            </a:r>
          </a:p>
          <a:p>
            <a:pPr marL="0" indent="0" algn="ctr">
              <a:buNone/>
            </a:pPr>
            <a:r>
              <a:rPr lang="es-AR" dirty="0"/>
              <a:t>PROPIETARIO</a:t>
            </a:r>
            <a:r>
              <a:rPr lang="es-AR" dirty="0" smtClean="0"/>
              <a:t>: </a:t>
            </a:r>
            <a:r>
              <a:rPr lang="es-AR" dirty="0" err="1" smtClean="0"/>
              <a:t>Monica</a:t>
            </a:r>
            <a:endParaRPr lang="es-AR" dirty="0"/>
          </a:p>
        </p:txBody>
      </p:sp>
      <p:pic>
        <p:nvPicPr>
          <p:cNvPr id="4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3" y="58192"/>
            <a:ext cx="2872597" cy="79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3025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7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82245"/>
            <a:ext cx="10515600" cy="352327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u="sng" dirty="0">
                <a:solidFill>
                  <a:srgbClr val="FF0000"/>
                </a:solidFill>
              </a:rPr>
              <a:t>TASACION YA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2678361" y="6438887"/>
            <a:ext cx="6835275" cy="365125"/>
          </a:xfrm>
        </p:spPr>
        <p:txBody>
          <a:bodyPr/>
          <a:lstStyle/>
          <a:p>
            <a:r>
              <a:rPr lang="es-AR" sz="1800" dirty="0">
                <a:solidFill>
                  <a:schemeClr val="accent5"/>
                </a:solidFill>
              </a:rPr>
              <a:t>LIDER MUNDIAL EN SERVICIOS INMOBILIARIOS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58" y="848561"/>
            <a:ext cx="5544324" cy="5553850"/>
          </a:xfrm>
          <a:prstGeom prst="rect">
            <a:avLst/>
          </a:prstGeom>
        </p:spPr>
      </p:pic>
      <p:pic>
        <p:nvPicPr>
          <p:cNvPr id="5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3" y="58192"/>
            <a:ext cx="2708695" cy="7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8" y="801727"/>
            <a:ext cx="10515600" cy="745588"/>
          </a:xfrm>
        </p:spPr>
        <p:txBody>
          <a:bodyPr>
            <a:normAutofit fontScale="90000"/>
          </a:bodyPr>
          <a:lstStyle/>
          <a:p>
            <a:pPr algn="ctr"/>
            <a:r>
              <a:rPr lang="es-AR" b="1" u="sng" dirty="0">
                <a:solidFill>
                  <a:srgbClr val="FF0000"/>
                </a:solidFill>
              </a:rPr>
              <a:t>REPORTE INMOBILIARIO</a:t>
            </a:r>
            <a:br>
              <a:rPr lang="es-AR" b="1" u="sng" dirty="0">
                <a:solidFill>
                  <a:srgbClr val="FF0000"/>
                </a:solidFill>
              </a:rPr>
            </a:br>
            <a:endParaRPr lang="es-AR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8" y="1802398"/>
            <a:ext cx="10058400" cy="28404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3025"/>
            <a:ext cx="12192000" cy="1704975"/>
          </a:xfrm>
          <a:prstGeom prst="rect">
            <a:avLst/>
          </a:prstGeom>
        </p:spPr>
      </p:pic>
      <p:pic>
        <p:nvPicPr>
          <p:cNvPr id="7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3" y="58192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4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AR" b="1" u="sng" dirty="0" smtClean="0">
                <a:solidFill>
                  <a:srgbClr val="FF0000"/>
                </a:solidFill>
              </a:rPr>
              <a:t>VALUADOR ZONAPROP</a:t>
            </a:r>
            <a:endParaRPr lang="es-AR" b="1" u="sng" dirty="0">
              <a:solidFill>
                <a:srgbClr val="FF00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72" y="1063626"/>
            <a:ext cx="7971535" cy="4351337"/>
          </a:xfrm>
        </p:spPr>
      </p:pic>
      <p:sp>
        <p:nvSpPr>
          <p:cNvPr id="6" name="Rectángulo 5"/>
          <p:cNvSpPr/>
          <p:nvPr/>
        </p:nvSpPr>
        <p:spPr>
          <a:xfrm>
            <a:off x="3818741" y="6488668"/>
            <a:ext cx="4554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accent5"/>
                </a:solidFill>
              </a:rPr>
              <a:t>LIDER MUNDIAL EN SERVICIOS INMOBILIARIOS</a:t>
            </a:r>
          </a:p>
        </p:txBody>
      </p:sp>
      <p:pic>
        <p:nvPicPr>
          <p:cNvPr id="5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3" y="58192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3025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4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400" y="81428"/>
            <a:ext cx="10515600" cy="717452"/>
          </a:xfrm>
        </p:spPr>
        <p:txBody>
          <a:bodyPr/>
          <a:lstStyle/>
          <a:p>
            <a:pPr algn="ctr"/>
            <a:r>
              <a:rPr lang="es-AR" b="1" u="sng" dirty="0" smtClean="0">
                <a:solidFill>
                  <a:srgbClr val="FF0000"/>
                </a:solidFill>
              </a:rPr>
              <a:t>COMPARABLE 1: Av. Corrientes 3400</a:t>
            </a:r>
            <a:endParaRPr lang="es-AR" b="1" u="sng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558"/>
            <a:ext cx="6386469" cy="33797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60" y="1414732"/>
            <a:ext cx="5650783" cy="41781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5084014"/>
            <a:ext cx="12192000" cy="1704975"/>
          </a:xfrm>
          <a:prstGeom prst="rect">
            <a:avLst/>
          </a:prstGeom>
        </p:spPr>
      </p:pic>
      <p:pic>
        <p:nvPicPr>
          <p:cNvPr id="6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7" y="126184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9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940" y="-8896"/>
            <a:ext cx="10515600" cy="1325563"/>
          </a:xfrm>
        </p:spPr>
        <p:txBody>
          <a:bodyPr/>
          <a:lstStyle/>
          <a:p>
            <a:pPr algn="ctr"/>
            <a:r>
              <a:rPr lang="es-AR" b="1" u="sng" dirty="0">
                <a:solidFill>
                  <a:srgbClr val="FF0000"/>
                </a:solidFill>
              </a:rPr>
              <a:t>COMPARABLE 2</a:t>
            </a:r>
            <a:r>
              <a:rPr lang="es-AR" b="1" u="sng" dirty="0" smtClean="0">
                <a:solidFill>
                  <a:srgbClr val="FF0000"/>
                </a:solidFill>
              </a:rPr>
              <a:t>:Medrano 500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42" y="962984"/>
            <a:ext cx="5295244" cy="4351338"/>
          </a:xfrm>
        </p:spPr>
      </p:pic>
      <p:pic>
        <p:nvPicPr>
          <p:cNvPr id="5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7" y="126184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" y="5314322"/>
            <a:ext cx="12192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0789" y="-190864"/>
            <a:ext cx="10515600" cy="1325563"/>
          </a:xfrm>
        </p:spPr>
        <p:txBody>
          <a:bodyPr/>
          <a:lstStyle/>
          <a:p>
            <a:pPr algn="ctr"/>
            <a:r>
              <a:rPr lang="es-AR" b="1" u="sng" dirty="0">
                <a:solidFill>
                  <a:srgbClr val="FF0000"/>
                </a:solidFill>
              </a:rPr>
              <a:t>COMPARABLE </a:t>
            </a:r>
            <a:r>
              <a:rPr lang="es-AR" b="1" u="sng" dirty="0" smtClean="0">
                <a:solidFill>
                  <a:srgbClr val="FF0000"/>
                </a:solidFill>
              </a:rPr>
              <a:t>3: Av. Corrientes 4200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91" y="884456"/>
            <a:ext cx="5668256" cy="419955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5084014"/>
            <a:ext cx="12192000" cy="1704975"/>
          </a:xfrm>
          <a:prstGeom prst="rect">
            <a:avLst/>
          </a:prstGeom>
        </p:spPr>
      </p:pic>
      <p:pic>
        <p:nvPicPr>
          <p:cNvPr id="6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7" y="126184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3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464" y="-135207"/>
            <a:ext cx="10515600" cy="1325563"/>
          </a:xfrm>
        </p:spPr>
        <p:txBody>
          <a:bodyPr/>
          <a:lstStyle/>
          <a:p>
            <a:pPr algn="ctr"/>
            <a:r>
              <a:rPr lang="es-AR" b="1" u="sng" dirty="0">
                <a:solidFill>
                  <a:srgbClr val="FF0000"/>
                </a:solidFill>
              </a:rPr>
              <a:t>COMPARABLE </a:t>
            </a:r>
            <a:r>
              <a:rPr lang="es-AR" b="1" u="sng" dirty="0" smtClean="0">
                <a:solidFill>
                  <a:srgbClr val="FF0000"/>
                </a:solidFill>
              </a:rPr>
              <a:t>4: Lavalle 3800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24" y="802167"/>
            <a:ext cx="5490279" cy="4351338"/>
          </a:xfrm>
        </p:spPr>
      </p:pic>
      <p:sp>
        <p:nvSpPr>
          <p:cNvPr id="5" name="Rectángulo 4"/>
          <p:cNvSpPr/>
          <p:nvPr/>
        </p:nvSpPr>
        <p:spPr>
          <a:xfrm>
            <a:off x="4269698" y="3244334"/>
            <a:ext cx="365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u="sng" dirty="0">
                <a:solidFill>
                  <a:srgbClr val="FF0000"/>
                </a:solidFill>
              </a:rPr>
              <a:t>COMPARABLE 3: Av. Corrientes 4200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5084014"/>
            <a:ext cx="12192000" cy="1704975"/>
          </a:xfrm>
          <a:prstGeom prst="rect">
            <a:avLst/>
          </a:prstGeom>
        </p:spPr>
      </p:pic>
      <p:pic>
        <p:nvPicPr>
          <p:cNvPr id="7" name="Picture 2" descr="https://18adc873-a-2e6bcc4f-s-sites.googlegroups.com/a/remax-splendid.com/intranet-remax-splendid/home/marketing-oficina/LOGO%20SPLENDID%20Sole%20Set2015.JPG?attachauth=ANoY7cpl3C9ddhPJZ_-mPUWTzDwjXNXjWPHLvYqGW935a-RDeBMDYOAGCigEt4XhxFXSsrQ8SKjQ0JaKQoCeZ4KQgXDnOtubHdCJspdgUTb0NDxSpvmdNRtCxReeXaIwlLul5Fu4geEkgN3OoRfVP2PwwmSvuB7Y9jMRCPnw8EhWcv4MLh2GdBZsHHP6dCSODQUJov97H9lCwi3iMUSHe4fZHVkJTsz78ipr34YItgUsf1PIieWwl1MbgEE1gYlxnZRrV5MQ10oivUhz8CvQsH4Vy4rlOjn6pL6QdLEwo5JtMcOauBkHC4o%3D&amp;attredirects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7" y="126184"/>
            <a:ext cx="2484409" cy="69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08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144</Words>
  <Application>Microsoft Office PowerPoint</Application>
  <PresentationFormat>Panorámica</PresentationFormat>
  <Paragraphs>22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PROPIEDAD: Billinghurst 572 6*B</vt:lpstr>
      <vt:lpstr>ANALISIS COMPARATIVO DE MERCADO (ACM)</vt:lpstr>
      <vt:lpstr>TASACION YA</vt:lpstr>
      <vt:lpstr>REPORTE INMOBILIARIO </vt:lpstr>
      <vt:lpstr>VALUADOR ZONAPROP</vt:lpstr>
      <vt:lpstr>COMPARABLE 1: Av. Corrientes 3400</vt:lpstr>
      <vt:lpstr>COMPARABLE 2:Medrano 500</vt:lpstr>
      <vt:lpstr>COMPARABLE 3: Av. Corrientes 4200</vt:lpstr>
      <vt:lpstr>COMPARABLE 4: Lavalle 3800</vt:lpstr>
      <vt:lpstr>MAPA PROPIEDAD: Billinghurst 572 6* B</vt:lpstr>
      <vt:lpstr>MAPA COMPARABLES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cantor</dc:creator>
  <cp:lastModifiedBy>Windows User</cp:lastModifiedBy>
  <cp:revision>14</cp:revision>
  <cp:lastPrinted>2019-01-18T14:48:32Z</cp:lastPrinted>
  <dcterms:created xsi:type="dcterms:W3CDTF">2016-03-21T14:14:28Z</dcterms:created>
  <dcterms:modified xsi:type="dcterms:W3CDTF">2019-01-18T14:48:56Z</dcterms:modified>
</cp:coreProperties>
</file>